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8" r:id="rId3"/>
    <p:sldId id="264" r:id="rId4"/>
    <p:sldId id="297" r:id="rId5"/>
    <p:sldId id="308" r:id="rId6"/>
    <p:sldId id="310" r:id="rId7"/>
    <p:sldId id="314" r:id="rId8"/>
    <p:sldId id="315" r:id="rId9"/>
    <p:sldId id="267" r:id="rId10"/>
    <p:sldId id="322" r:id="rId11"/>
    <p:sldId id="323" r:id="rId12"/>
    <p:sldId id="283" r:id="rId13"/>
    <p:sldId id="328" r:id="rId14"/>
    <p:sldId id="346" r:id="rId15"/>
    <p:sldId id="345" r:id="rId16"/>
    <p:sldId id="262" r:id="rId17"/>
    <p:sldId id="275" r:id="rId18"/>
    <p:sldId id="319" r:id="rId19"/>
    <p:sldId id="320" r:id="rId20"/>
    <p:sldId id="284" r:id="rId21"/>
    <p:sldId id="285" r:id="rId22"/>
    <p:sldId id="288" r:id="rId23"/>
    <p:sldId id="268" r:id="rId24"/>
    <p:sldId id="300" r:id="rId25"/>
    <p:sldId id="301" r:id="rId26"/>
    <p:sldId id="303" r:id="rId27"/>
    <p:sldId id="304" r:id="rId28"/>
    <p:sldId id="305" r:id="rId29"/>
    <p:sldId id="306" r:id="rId30"/>
    <p:sldId id="307" r:id="rId31"/>
    <p:sldId id="266" r:id="rId32"/>
    <p:sldId id="299" r:id="rId33"/>
    <p:sldId id="279" r:id="rId34"/>
    <p:sldId id="259" r:id="rId35"/>
    <p:sldId id="336" r:id="rId36"/>
    <p:sldId id="337" r:id="rId37"/>
    <p:sldId id="338" r:id="rId38"/>
    <p:sldId id="339" r:id="rId39"/>
    <p:sldId id="260" r:id="rId40"/>
    <p:sldId id="272" r:id="rId41"/>
    <p:sldId id="271" r:id="rId42"/>
    <p:sldId id="261" r:id="rId43"/>
    <p:sldId id="343" r:id="rId44"/>
    <p:sldId id="273" r:id="rId45"/>
    <p:sldId id="274" r:id="rId46"/>
    <p:sldId id="340" r:id="rId47"/>
    <p:sldId id="341" r:id="rId48"/>
    <p:sldId id="342" r:id="rId49"/>
    <p:sldId id="344" r:id="rId50"/>
    <p:sldId id="265" r:id="rId51"/>
    <p:sldId id="269" r:id="rId52"/>
    <p:sldId id="326" r:id="rId53"/>
    <p:sldId id="330" r:id="rId54"/>
    <p:sldId id="331" r:id="rId55"/>
    <p:sldId id="333" r:id="rId56"/>
    <p:sldId id="334" r:id="rId57"/>
    <p:sldId id="335" r:id="rId58"/>
    <p:sldId id="263" r:id="rId59"/>
    <p:sldId id="295" r:id="rId60"/>
    <p:sldId id="294" r:id="rId6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D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08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86E2D3-1D17-FE68-8FF1-BCB32819C8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3141" y="1298448"/>
            <a:ext cx="7833505" cy="3255264"/>
          </a:xfrm>
        </p:spPr>
        <p:txBody>
          <a:bodyPr/>
          <a:lstStyle/>
          <a:p>
            <a:r>
              <a:rPr lang="es-PE" sz="6400" b="1" dirty="0"/>
              <a:t>Diagnóstico territorial</a:t>
            </a:r>
            <a:br>
              <a:rPr lang="es-PE" dirty="0"/>
            </a:br>
            <a:r>
              <a:rPr lang="es-PE" sz="4400" b="1" dirty="0"/>
              <a:t>Plan de Desarrollo Concertado</a:t>
            </a:r>
            <a:endParaRPr lang="es-PE" b="1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27D8497-8D6A-8056-A31B-20FA40F41C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PE" sz="3200" b="1" dirty="0"/>
              <a:t>Comas, 25 de Agosto de 2022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4461395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5570807" y="407963"/>
            <a:ext cx="661650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Positivos y fallecidos por Covid-19</a:t>
            </a:r>
            <a:endParaRPr lang="es-PE" b="1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03CF17F9-726B-2026-8944-46C44F70C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28" y="1731474"/>
            <a:ext cx="5760000" cy="4498935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62372696-48B1-1806-D022-F80E58BA8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972" y="1703067"/>
            <a:ext cx="5760000" cy="4559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01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6096001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Vacunación contra Covid-19</a:t>
            </a:r>
          </a:p>
          <a:p>
            <a:endParaRPr lang="es-PE" b="1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34166F5D-D0BA-4B45-9245-6DE91DADD584}"/>
              </a:ext>
            </a:extLst>
          </p:cNvPr>
          <p:cNvSpPr txBox="1"/>
          <p:nvPr/>
        </p:nvSpPr>
        <p:spPr>
          <a:xfrm>
            <a:off x="257943" y="5574128"/>
            <a:ext cx="44446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Fuente: Portal de Datos Abiertos, MINSA Vacunación, 2022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E575F80-8AB3-9E17-BAEE-83AC5E0E62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03" y="1782723"/>
            <a:ext cx="4680000" cy="120220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186DF214-DC61-50F4-491C-FF2A7A905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803" y="2999845"/>
            <a:ext cx="4680000" cy="1279347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FEA07483-2FF6-6EA0-A0F9-BFA448868A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803" y="4272259"/>
            <a:ext cx="4680000" cy="130186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607828F-0DD7-669B-8398-67AC983B07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5888" y="1782723"/>
            <a:ext cx="7200000" cy="4048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240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6096001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Anemia y Desnutrición crónica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8C787AB-1D0E-8E19-5FC0-D5189A050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000" y="1444826"/>
            <a:ext cx="7920000" cy="51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1278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6000" y="407963"/>
            <a:ext cx="6096002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Embarazo adolescente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11CD1AC-252A-8B5D-A455-4479F15CF9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00" y="1451613"/>
            <a:ext cx="6840000" cy="5200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745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6096001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Peso del nacido al nacer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4143CDA-9E59-8E80-888C-0BBAA27D88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00" y="1486293"/>
            <a:ext cx="6840000" cy="509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047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4152659" y="407963"/>
            <a:ext cx="80263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Establecimientos de salud y personal médico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FFDA9DA-D89D-D8D5-2220-56EECD6A7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0" y="1907208"/>
            <a:ext cx="11520000" cy="326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540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EDUCACIÓN</a:t>
            </a:r>
          </a:p>
        </p:txBody>
      </p:sp>
    </p:spTree>
    <p:extLst>
      <p:ext uri="{BB962C8B-B14F-4D97-AF65-F5344CB8AC3E}">
        <p14:creationId xmlns:p14="http://schemas.microsoft.com/office/powerpoint/2010/main" val="2875327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1005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Años acumulados de estudio y Población con secundaria</a:t>
            </a:r>
            <a:endParaRPr lang="es-PE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E424F11-E58D-8CEE-4D55-AC7EBCC30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873" y="2167885"/>
            <a:ext cx="5760000" cy="336701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FA8C14FC-67E8-BE9B-7DF6-5AA660B1F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6129" y="2167885"/>
            <a:ext cx="5760000" cy="3320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438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6000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Logros de aprendizajes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244369D-77F7-7E31-7C20-3A37FE6D4A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571" y="1552209"/>
            <a:ext cx="5760000" cy="3753582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1C571731-4CE7-3BD1-60CB-FFC6EC6BBA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5429" y="1525791"/>
            <a:ext cx="5760000" cy="37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200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9347201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Instituciones Educativas según Modalidad y Gestión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AE6D52EE-A9B7-5C6D-0E86-8CF245EE7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914" y="1795719"/>
            <a:ext cx="5770800" cy="316236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BBB484D8-181A-6B31-6C4D-3AB6F7366F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3086" y="1784171"/>
            <a:ext cx="5770705" cy="31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664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6999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POBREZA</a:t>
            </a:r>
          </a:p>
        </p:txBody>
      </p:sp>
    </p:spTree>
    <p:extLst>
      <p:ext uri="{BB962C8B-B14F-4D97-AF65-F5344CB8AC3E}">
        <p14:creationId xmlns:p14="http://schemas.microsoft.com/office/powerpoint/2010/main" val="4137348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Pobreza Monetaria y NBI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5BF78EC5-E8A1-3113-2F33-F4D6D2723F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999" y="1669368"/>
            <a:ext cx="9000000" cy="458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275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1408902"/>
          </a:xfrm>
        </p:spPr>
        <p:txBody>
          <a:bodyPr>
            <a:normAutofit fontScale="92500" lnSpcReduction="10000"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VIOLENCIA CONTRA LA MUJER Y LA NIÑEZ</a:t>
            </a:r>
          </a:p>
        </p:txBody>
      </p:sp>
    </p:spTree>
    <p:extLst>
      <p:ext uri="{BB962C8B-B14F-4D97-AF65-F5344CB8AC3E}">
        <p14:creationId xmlns:p14="http://schemas.microsoft.com/office/powerpoint/2010/main" val="29808899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8128001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PNP – Denuncias de violencia contra la mujer</a:t>
            </a:r>
            <a:endParaRPr lang="es-PE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04BBC09C-2420-1AF4-0B0E-7D304D1EF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400" y="1595630"/>
            <a:ext cx="9000000" cy="4729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27187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4702629" y="407963"/>
            <a:ext cx="7484686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CEM – Casos de violencia contra la mujer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C00CDCFA-E222-2898-D07A-37F885128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0" y="1994613"/>
            <a:ext cx="10800000" cy="398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316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7402286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CEM – Casos de violencia contra la niñez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AF3A2A74-E6AF-B525-4553-5CC59D6BE9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000" y="2038156"/>
            <a:ext cx="10800000" cy="396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066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8001000" cy="914400"/>
          </a:xfrm>
        </p:spPr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SEGURIDAD CIUDADANA</a:t>
            </a:r>
          </a:p>
        </p:txBody>
      </p:sp>
    </p:spTree>
    <p:extLst>
      <p:ext uri="{BB962C8B-B14F-4D97-AF65-F5344CB8AC3E}">
        <p14:creationId xmlns:p14="http://schemas.microsoft.com/office/powerpoint/2010/main" val="3208249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2992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Delitos denunciados en Comisarías</a:t>
            </a:r>
            <a:endParaRPr lang="es-PE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9C1CD4EA-BB60-AE6E-BD73-729137D0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00" y="1837022"/>
            <a:ext cx="9000000" cy="4388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18646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Equipamiento de las Comisarías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7736770-1E02-58BE-406B-2BD78C6525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70" y="1923432"/>
            <a:ext cx="5400000" cy="3689999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B66C44F4-A250-1FF9-4A14-6D5F0FB05D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0632" y="1923432"/>
            <a:ext cx="5400000" cy="316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0382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Intervenciones de Serenazgo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55B746E-508B-63C1-A17D-46F2C0A2C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00" y="1675809"/>
            <a:ext cx="6840000" cy="4774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211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POBLACIÓN</a:t>
            </a:r>
          </a:p>
        </p:txBody>
      </p:sp>
    </p:spTree>
    <p:extLst>
      <p:ext uri="{BB962C8B-B14F-4D97-AF65-F5344CB8AC3E}">
        <p14:creationId xmlns:p14="http://schemas.microsoft.com/office/powerpoint/2010/main" val="6711287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Equipamiento de Serenazgo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8309228-FF71-FD27-9845-2D619E939E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99" y="1902539"/>
            <a:ext cx="10800000" cy="410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7951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CULTURA</a:t>
            </a:r>
          </a:p>
        </p:txBody>
      </p:sp>
    </p:spTree>
    <p:extLst>
      <p:ext uri="{BB962C8B-B14F-4D97-AF65-F5344CB8AC3E}">
        <p14:creationId xmlns:p14="http://schemas.microsoft.com/office/powerpoint/2010/main" val="30311210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Asociaciones culturales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D1FAF52-BFEA-807F-B7D2-31BBF4538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5999" y="1967889"/>
            <a:ext cx="9000000" cy="292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8093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978262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Agrupaciones teatrales, sitios y museos arqueológicos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37DECC9-5712-FD92-9773-DB2B15CBE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868" y="1932214"/>
            <a:ext cx="9000000" cy="186666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13DC3B6-2A0E-97B7-CCFF-5FA14765B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4868" y="4563477"/>
            <a:ext cx="9000000" cy="135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2987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Ambiental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326966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Ambiental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1437930"/>
          </a:xfrm>
        </p:spPr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MEDIO AMBIENTE</a:t>
            </a:r>
            <a:endParaRPr lang="es-PE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70759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Parques y áreas verdes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C207B62-2F06-4CDF-0373-6DBBEBBA1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000" y="1397454"/>
            <a:ext cx="4320000" cy="5358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4694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Fuentes de agua para riego</a:t>
            </a:r>
            <a:endParaRPr lang="es-PE" b="1" dirty="0"/>
          </a:p>
        </p:txBody>
      </p:sp>
      <p:graphicFrame>
        <p:nvGraphicFramePr>
          <p:cNvPr id="5" name="Tabla 4">
            <a:extLst>
              <a:ext uri="{FF2B5EF4-FFF2-40B4-BE49-F238E27FC236}">
                <a16:creationId xmlns:a16="http://schemas.microsoft.com/office/drawing/2014/main" id="{B2055574-8D18-D717-351D-D5F22F031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4373180"/>
              </p:ext>
            </p:extLst>
          </p:nvPr>
        </p:nvGraphicFramePr>
        <p:xfrm>
          <a:off x="3313646" y="1804055"/>
          <a:ext cx="5931955" cy="45446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60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50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03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068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018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N°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FUENTE DE AGUA PARA EL RIEGO DE AREAS VERDES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UBICACIÓN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USO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PTAR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 COLLIQUE 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MDC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POZO ARTESANAL EL ALBORADA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MDC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48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POZO TUBULAR PARQUE LOS BOMBEROS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JUNTA VENCINAL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POZO TUBULAR SAN FELIPE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MDC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POZO TUBULAR PARQUE UNION 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JUNTA VENCINAL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48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AFLORAMIENTO DE AGUA (ESTACIONAL)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ZONAL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MIXTO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108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s-PE" sz="16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CISTERNA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DISTRITO DE COMAS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PE" sz="16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MDC</a:t>
                      </a:r>
                      <a:endParaRPr lang="es-PE" sz="16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44450" marR="44450" marT="0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CuadroTexto 5">
            <a:extLst>
              <a:ext uri="{FF2B5EF4-FFF2-40B4-BE49-F238E27FC236}">
                <a16:creationId xmlns:a16="http://schemas.microsoft.com/office/drawing/2014/main" id="{7D4C2B4D-01ED-0BAE-16BC-A3FEE4C5611E}"/>
              </a:ext>
            </a:extLst>
          </p:cNvPr>
          <p:cNvSpPr txBox="1"/>
          <p:nvPr/>
        </p:nvSpPr>
        <p:spPr>
          <a:xfrm>
            <a:off x="3313646" y="1320804"/>
            <a:ext cx="593195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200" b="1" dirty="0"/>
              <a:t>Comas: Fuentes de agua para riego</a:t>
            </a:r>
            <a:endParaRPr lang="es-PE" sz="2200" b="1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D6139AA-F50E-EE08-0805-D5E830A7E639}"/>
              </a:ext>
            </a:extLst>
          </p:cNvPr>
          <p:cNvSpPr txBox="1"/>
          <p:nvPr/>
        </p:nvSpPr>
        <p:spPr>
          <a:xfrm>
            <a:off x="3313646" y="6400803"/>
            <a:ext cx="59319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/>
              <a:t>Fuente: Plan Anual de Riego – GGA -SGAV</a:t>
            </a:r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8979914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8418286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Metros cuadrados de área verde por habitante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682E031A-7B8D-956F-7A0F-B472E68954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00" y="1906814"/>
            <a:ext cx="7200000" cy="395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735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Servicios e Infraestructura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71768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9045526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Población proyectada según edades quinquenales</a:t>
            </a:r>
            <a:endParaRPr lang="es-PE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C661318-3E4C-48DE-1403-3792084768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000" y="1391981"/>
            <a:ext cx="7920000" cy="5266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1247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Plano vial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D0E9082A-90EF-224D-4050-DF71D139B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000" y="1252040"/>
            <a:ext cx="5940000" cy="5533390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D2B46A87-5C41-B848-E85E-C4BC0135A07E}"/>
              </a:ext>
            </a:extLst>
          </p:cNvPr>
          <p:cNvSpPr txBox="1"/>
          <p:nvPr/>
        </p:nvSpPr>
        <p:spPr>
          <a:xfrm>
            <a:off x="159657" y="3880235"/>
            <a:ext cx="296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/>
              <a:t>Fuente: Municipalidad de Lima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148240178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Plano de zonificación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7A26CDD-D5F9-10F5-7037-E93D2FC911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80" t="2758" r="3108" b="433"/>
          <a:stretch/>
        </p:blipFill>
        <p:spPr>
          <a:xfrm>
            <a:off x="3791999" y="1211161"/>
            <a:ext cx="4608000" cy="5611103"/>
          </a:xfrm>
          <a:prstGeom prst="rect">
            <a:avLst/>
          </a:prstGeom>
        </p:spPr>
      </p:pic>
      <p:sp>
        <p:nvSpPr>
          <p:cNvPr id="5" name="CuadroTexto 4">
            <a:extLst>
              <a:ext uri="{FF2B5EF4-FFF2-40B4-BE49-F238E27FC236}">
                <a16:creationId xmlns:a16="http://schemas.microsoft.com/office/drawing/2014/main" id="{881C4152-287F-CD50-6AFB-510785F62582}"/>
              </a:ext>
            </a:extLst>
          </p:cNvPr>
          <p:cNvSpPr txBox="1"/>
          <p:nvPr/>
        </p:nvSpPr>
        <p:spPr>
          <a:xfrm>
            <a:off x="8399999" y="3878212"/>
            <a:ext cx="296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Fuente: MD Comas, Plano de Zonificación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72573876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Económica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2562755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Ingreso Familiar Per Cápita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34EA998-D0D7-8AC5-C1D8-FFEE1B483E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00" y="1844033"/>
            <a:ext cx="7560000" cy="4408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10250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Establecimientos comerciales</a:t>
            </a:r>
            <a:endParaRPr lang="es-PE" b="1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13AEA75-6FA3-8B85-F4B6-3B65C6FB8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00" y="1633084"/>
            <a:ext cx="7200000" cy="4175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67568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Tamaño de empresas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3F82C6CF-14CB-2C2D-6EA5-0F8BDCF775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999" y="1364125"/>
            <a:ext cx="8280000" cy="5089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9771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747485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Remuneración según tamaño de empresa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C2F0BBF-49C6-C6F4-854D-E9D74D673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00" y="1515343"/>
            <a:ext cx="7200000" cy="4934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84816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5486401" y="407963"/>
            <a:ext cx="6700914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Remuneración según nivel educativo</a:t>
            </a:r>
            <a:endParaRPr lang="es-PE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C854FD0-B093-CFC7-B668-4A350AA535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00" y="1446400"/>
            <a:ext cx="7560000" cy="521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8964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6096000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Remuneración según sexo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44208BF-D5A5-1189-41AD-799CB7346F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000" y="1495605"/>
            <a:ext cx="5760000" cy="510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7931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5486401" y="407963"/>
            <a:ext cx="6700914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Remuneración según grupo de edad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6C82E34-AD83-D611-669C-55A60BD9AE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6000" y="1382006"/>
            <a:ext cx="7560000" cy="522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65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3334043" y="407963"/>
            <a:ext cx="8853272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Población proyectada según  sexo y ciclos de vida</a:t>
            </a:r>
            <a:endParaRPr lang="es-PE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F86DF25-601B-9840-F302-E7B8265A7D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36" y="1753318"/>
            <a:ext cx="4223021" cy="4384017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B377BC32-CA92-E924-F2AF-36109B2FD1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595" y="1753318"/>
            <a:ext cx="7170469" cy="437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2928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Gestión de Riesgo de Desastres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8001310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6000" y="407963"/>
            <a:ext cx="6091314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Mapa de peligro sísmico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307613E-02A1-C82F-57FC-47D497F3AA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6" t="4237" r="25134" b="4723"/>
          <a:stretch/>
        </p:blipFill>
        <p:spPr>
          <a:xfrm>
            <a:off x="3126000" y="1299238"/>
            <a:ext cx="5940000" cy="555876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45D4DB22-70FD-EDDF-4330-22A70D49B1D1}"/>
              </a:ext>
            </a:extLst>
          </p:cNvPr>
          <p:cNvSpPr txBox="1"/>
          <p:nvPr/>
        </p:nvSpPr>
        <p:spPr>
          <a:xfrm>
            <a:off x="9066000" y="3940119"/>
            <a:ext cx="296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Fuente: INGEMET, IGP, CENEPRED, MCVS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9254193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1" y="407963"/>
            <a:ext cx="60959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/>
              <a:t>M</a:t>
            </a:r>
            <a:r>
              <a:rPr lang="es-PE" sz="3200" b="1" dirty="0"/>
              <a:t>apa de peligro de caída de rocas</a:t>
            </a:r>
            <a:endParaRPr lang="es-PE" b="1" dirty="0"/>
          </a:p>
        </p:txBody>
      </p:sp>
      <p:pic>
        <p:nvPicPr>
          <p:cNvPr id="3" name="Marcador de contenido 3">
            <a:extLst>
              <a:ext uri="{FF2B5EF4-FFF2-40B4-BE49-F238E27FC236}">
                <a16:creationId xmlns:a16="http://schemas.microsoft.com/office/drawing/2014/main" id="{6ED197F0-882A-349B-9966-A63D51DE98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8" t="4787" r="25391" b="4773"/>
          <a:stretch/>
        </p:blipFill>
        <p:spPr>
          <a:xfrm>
            <a:off x="3126000" y="1237409"/>
            <a:ext cx="5940000" cy="553350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C84CF8D-CB8D-F16D-85C1-DB1135F98667}"/>
              </a:ext>
            </a:extLst>
          </p:cNvPr>
          <p:cNvSpPr txBox="1"/>
          <p:nvPr/>
        </p:nvSpPr>
        <p:spPr>
          <a:xfrm>
            <a:off x="159657" y="3865662"/>
            <a:ext cx="296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/>
              <a:t>Fuente: SENAMHI, CENEPRED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0427005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5442857" y="407963"/>
            <a:ext cx="6744457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Mapa de peligro de inundación fluvial</a:t>
            </a:r>
            <a:endParaRPr lang="es-PE" b="1" dirty="0"/>
          </a:p>
        </p:txBody>
      </p:sp>
      <p:pic>
        <p:nvPicPr>
          <p:cNvPr id="5" name="Marcador de contenido 3">
            <a:extLst>
              <a:ext uri="{FF2B5EF4-FFF2-40B4-BE49-F238E27FC236}">
                <a16:creationId xmlns:a16="http://schemas.microsoft.com/office/drawing/2014/main" id="{1C9AE315-2013-C5A5-F697-57DE27F6EA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0" t="5429" r="24908" b="6040"/>
          <a:stretch/>
        </p:blipFill>
        <p:spPr>
          <a:xfrm>
            <a:off x="3126000" y="1267922"/>
            <a:ext cx="5940000" cy="5489534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36C29C8D-0605-0E57-CA7C-2D569AA9297D}"/>
              </a:ext>
            </a:extLst>
          </p:cNvPr>
          <p:cNvSpPr txBox="1"/>
          <p:nvPr/>
        </p:nvSpPr>
        <p:spPr>
          <a:xfrm>
            <a:off x="9066000" y="3874189"/>
            <a:ext cx="29663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Fuente: SENAMHI, CENEPRED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274637016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1" y="407963"/>
            <a:ext cx="60959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/>
              <a:t>M</a:t>
            </a:r>
            <a:r>
              <a:rPr lang="es-PE" sz="3200" b="1" dirty="0"/>
              <a:t>apa de vulnerabilidad física</a:t>
            </a:r>
            <a:endParaRPr lang="es-PE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84CF8D-CB8D-F16D-85C1-DB1135F98667}"/>
              </a:ext>
            </a:extLst>
          </p:cNvPr>
          <p:cNvSpPr txBox="1"/>
          <p:nvPr/>
        </p:nvSpPr>
        <p:spPr>
          <a:xfrm>
            <a:off x="1" y="3865662"/>
            <a:ext cx="3096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/>
              <a:t>Fuente: INEI, MD Comas, Trabajo de campo</a:t>
            </a:r>
            <a:endParaRPr lang="es-PE" sz="12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153EC4C-D9A6-74D6-E87A-F52113195C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4" t="4715" r="24447" b="5121"/>
          <a:stretch/>
        </p:blipFill>
        <p:spPr>
          <a:xfrm>
            <a:off x="3126000" y="1240364"/>
            <a:ext cx="5940000" cy="5482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83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6000" y="407963"/>
            <a:ext cx="6091314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Mapa de vulnerabilidad social</a:t>
            </a:r>
            <a:endParaRPr lang="es-PE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3041C11D-76F1-CDB3-EB3C-C7518C5555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8" t="4354" r="25326" b="5184"/>
          <a:stretch/>
        </p:blipFill>
        <p:spPr>
          <a:xfrm>
            <a:off x="2472857" y="1226293"/>
            <a:ext cx="5940000" cy="5559137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8BD84694-8062-0710-9BA0-148455626787}"/>
              </a:ext>
            </a:extLst>
          </p:cNvPr>
          <p:cNvSpPr txBox="1"/>
          <p:nvPr/>
        </p:nvSpPr>
        <p:spPr>
          <a:xfrm>
            <a:off x="8412857" y="3867361"/>
            <a:ext cx="3096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Fuente: INEI, MD Comas, Trabajo de campo</a:t>
            </a:r>
            <a:endParaRPr lang="es-PE" sz="1200" b="1" dirty="0"/>
          </a:p>
        </p:txBody>
      </p:sp>
    </p:spTree>
    <p:extLst>
      <p:ext uri="{BB962C8B-B14F-4D97-AF65-F5344CB8AC3E}">
        <p14:creationId xmlns:p14="http://schemas.microsoft.com/office/powerpoint/2010/main" val="329653001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1" y="407963"/>
            <a:ext cx="6313713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3200" b="1" dirty="0"/>
              <a:t>M</a:t>
            </a:r>
            <a:r>
              <a:rPr lang="es-PE" sz="3200" b="1" dirty="0"/>
              <a:t>apa de vulnerabilidad económica</a:t>
            </a:r>
            <a:endParaRPr lang="es-PE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C84CF8D-CB8D-F16D-85C1-DB1135F98667}"/>
              </a:ext>
            </a:extLst>
          </p:cNvPr>
          <p:cNvSpPr txBox="1"/>
          <p:nvPr/>
        </p:nvSpPr>
        <p:spPr>
          <a:xfrm>
            <a:off x="1" y="3865662"/>
            <a:ext cx="3096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b="1" dirty="0"/>
              <a:t>Fuente: INEI, MD Comas, Trabajo de campo</a:t>
            </a:r>
            <a:endParaRPr lang="es-PE" sz="1200" b="1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CD684615-B445-8CD3-3AAB-FB20BA815C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" t="4679" r="25243" b="5119"/>
          <a:stretch/>
        </p:blipFill>
        <p:spPr>
          <a:xfrm>
            <a:off x="3126000" y="1232250"/>
            <a:ext cx="5940000" cy="5572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5000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5979886" y="407963"/>
            <a:ext cx="6207428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Mapa de vulnerabilidad ambiental</a:t>
            </a:r>
            <a:endParaRPr lang="es-PE" b="1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8BD84694-8062-0710-9BA0-148455626787}"/>
              </a:ext>
            </a:extLst>
          </p:cNvPr>
          <p:cNvSpPr txBox="1"/>
          <p:nvPr/>
        </p:nvSpPr>
        <p:spPr>
          <a:xfrm>
            <a:off x="9083600" y="3859487"/>
            <a:ext cx="30969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/>
              <a:t>Fuente: INEI, MD Comas, Trabajo de campo</a:t>
            </a:r>
            <a:endParaRPr lang="es-PE" sz="1200" b="1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3BE446A-E76F-D4F6-3D6D-62472B5898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7" t="4596" r="25421" b="5433"/>
          <a:stretch/>
        </p:blipFill>
        <p:spPr>
          <a:xfrm>
            <a:off x="3126000" y="1222361"/>
            <a:ext cx="5940000" cy="5551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51381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de Gobernanza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6268569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4238171" y="407963"/>
            <a:ext cx="7949143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PIA y PIM de presupuesto de proyectos</a:t>
            </a:r>
            <a:endParaRPr lang="es-PE" b="1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E97D9263-ECEA-EA0B-31E3-F598581D4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6000" y="1462257"/>
            <a:ext cx="7200000" cy="48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309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3474721" y="407963"/>
            <a:ext cx="8712594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Personas con discapacidad inscritas en el RNPCD</a:t>
            </a:r>
            <a:endParaRPr lang="es-PE" b="1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72C595F-28D3-CF06-CFC9-55014A90ED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6000" y="1452390"/>
            <a:ext cx="7920000" cy="499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866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-1" y="407963"/>
            <a:ext cx="7199999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Ejecución de presupuesto de proyectos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64272E-DD2F-8B17-393C-BEC3BE56DA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631" y="1693751"/>
            <a:ext cx="7200000" cy="475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392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6095999" y="407963"/>
            <a:ext cx="6091315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PE" sz="3200" b="1" dirty="0"/>
              <a:t>Mujeres jefas de hogar</a:t>
            </a:r>
            <a:endParaRPr lang="es-PE" b="1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9A651E7-3BE8-D5D6-A0BA-E0C911394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000" y="1531070"/>
            <a:ext cx="6840000" cy="504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26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28E94FFE-F470-302F-B920-33EB73D432E1}"/>
              </a:ext>
            </a:extLst>
          </p:cNvPr>
          <p:cNvSpPr/>
          <p:nvPr/>
        </p:nvSpPr>
        <p:spPr>
          <a:xfrm>
            <a:off x="0" y="407963"/>
            <a:ext cx="7271657" cy="75965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PE" sz="3200" b="1" dirty="0"/>
              <a:t>Viviendas con acceso a servicios básicos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7FCD376A-6EC8-1879-1CC1-EE8CF3544B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6000" y="1550526"/>
            <a:ext cx="6480000" cy="4899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288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656EB37-167B-0088-037A-A047F26A9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PE" sz="6000" b="1" dirty="0"/>
              <a:t>Dimensión Sociodemográfica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2331098-27F0-32A7-A1E9-C6B17F8E12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PE" sz="5400" b="1" dirty="0">
                <a:solidFill>
                  <a:schemeClr val="accent1">
                    <a:lumMod val="75000"/>
                  </a:schemeClr>
                </a:solidFill>
              </a:rPr>
              <a:t>SALUD</a:t>
            </a:r>
            <a:endParaRPr lang="es-PE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99649"/>
      </p:ext>
    </p:extLst>
  </p:cSld>
  <p:clrMapOvr>
    <a:masterClrMapping/>
  </p:clrMapOvr>
</p:sld>
</file>

<file path=ppt/theme/theme1.xml><?xml version="1.0" encoding="utf-8"?>
<a:theme xmlns:a="http://schemas.openxmlformats.org/drawingml/2006/main" name="Marco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TM03457475[[fn=Marco]]</Template>
  <TotalTime>6385</TotalTime>
  <Words>449</Words>
  <Application>Microsoft Office PowerPoint</Application>
  <PresentationFormat>Panorámica</PresentationFormat>
  <Paragraphs>113</Paragraphs>
  <Slides>60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60</vt:i4>
      </vt:variant>
    </vt:vector>
  </HeadingPairs>
  <TitlesOfParts>
    <vt:vector size="65" baseType="lpstr">
      <vt:lpstr>Arial</vt:lpstr>
      <vt:lpstr>Calibri</vt:lpstr>
      <vt:lpstr>Corbel</vt:lpstr>
      <vt:lpstr>Wingdings 2</vt:lpstr>
      <vt:lpstr>Marco</vt:lpstr>
      <vt:lpstr>Diagnóstico territorial Plan de Desarrollo Concertado</vt:lpstr>
      <vt:lpstr>Dimensión Sociodemográfica</vt:lpstr>
      <vt:lpstr>Dimensión Sociodemográfica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Sociodemográfica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Sociodemográfica</vt:lpstr>
      <vt:lpstr>Presentación de PowerPoint</vt:lpstr>
      <vt:lpstr>Presentación de PowerPoint</vt:lpstr>
      <vt:lpstr>Presentación de PowerPoint</vt:lpstr>
      <vt:lpstr>Dimensión Sociodemográfica</vt:lpstr>
      <vt:lpstr>Presentación de PowerPoint</vt:lpstr>
      <vt:lpstr>Dimensión Sociodemográfica</vt:lpstr>
      <vt:lpstr>Presentación de PowerPoint</vt:lpstr>
      <vt:lpstr>Presentación de PowerPoint</vt:lpstr>
      <vt:lpstr>Presentación de PowerPoint</vt:lpstr>
      <vt:lpstr>Dimensión Sociodemográfica</vt:lpstr>
      <vt:lpstr>Presentación de PowerPoint</vt:lpstr>
      <vt:lpstr>Presentación de PowerPoint</vt:lpstr>
      <vt:lpstr>Presentación de PowerPoint</vt:lpstr>
      <vt:lpstr>Presentación de PowerPoint</vt:lpstr>
      <vt:lpstr>Dimensión Sociodemográfica</vt:lpstr>
      <vt:lpstr>Presentación de PowerPoint</vt:lpstr>
      <vt:lpstr>Presentación de PowerPoint</vt:lpstr>
      <vt:lpstr>Dimensión Ambiental</vt:lpstr>
      <vt:lpstr>Dimensión Ambiental</vt:lpstr>
      <vt:lpstr>Presentación de PowerPoint</vt:lpstr>
      <vt:lpstr>Presentación de PowerPoint</vt:lpstr>
      <vt:lpstr>Presentación de PowerPoint</vt:lpstr>
      <vt:lpstr>Dimensión de Servicios e Infraestructura</vt:lpstr>
      <vt:lpstr>Presentación de PowerPoint</vt:lpstr>
      <vt:lpstr>Presentación de PowerPoint</vt:lpstr>
      <vt:lpstr>Dimensión Económica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de Gestión de Riesgo de Desastres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Dimensión de Gobernanza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Encuesta de Opinión Casco Urbano de Huamanga</dc:title>
  <dc:creator>victor manuel belleza de la roca</dc:creator>
  <cp:lastModifiedBy>victor manuel belleza de la roca</cp:lastModifiedBy>
  <cp:revision>17</cp:revision>
  <dcterms:created xsi:type="dcterms:W3CDTF">2022-08-21T19:05:23Z</dcterms:created>
  <dcterms:modified xsi:type="dcterms:W3CDTF">2022-11-28T12:50:31Z</dcterms:modified>
</cp:coreProperties>
</file>