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347" r:id="rId3"/>
    <p:sldId id="297" r:id="rId4"/>
    <p:sldId id="308" r:id="rId5"/>
    <p:sldId id="346" r:id="rId6"/>
    <p:sldId id="345" r:id="rId7"/>
    <p:sldId id="314" r:id="rId8"/>
    <p:sldId id="279" r:id="rId9"/>
    <p:sldId id="353" r:id="rId10"/>
    <p:sldId id="354" r:id="rId11"/>
    <p:sldId id="259" r:id="rId12"/>
    <p:sldId id="352" r:id="rId13"/>
    <p:sldId id="260" r:id="rId14"/>
    <p:sldId id="271" r:id="rId15"/>
    <p:sldId id="261" r:id="rId16"/>
    <p:sldId id="272" r:id="rId17"/>
    <p:sldId id="265" r:id="rId18"/>
    <p:sldId id="326" r:id="rId19"/>
    <p:sldId id="263" r:id="rId20"/>
    <p:sldId id="294" r:id="rId21"/>
    <p:sldId id="350" r:id="rId22"/>
    <p:sldId id="351" r:id="rId23"/>
    <p:sldId id="348" r:id="rId24"/>
    <p:sldId id="349" r:id="rId25"/>
    <p:sldId id="264" r:id="rId26"/>
    <p:sldId id="31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D7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86E2D3-1D17-FE68-8FF1-BCB32819C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490" y="1298448"/>
            <a:ext cx="8454682" cy="3255264"/>
          </a:xfrm>
        </p:spPr>
        <p:txBody>
          <a:bodyPr/>
          <a:lstStyle/>
          <a:p>
            <a:r>
              <a:rPr lang="es-PE" sz="6400" b="1" dirty="0"/>
              <a:t>Priorización de Variables</a:t>
            </a:r>
            <a:br>
              <a:rPr lang="es-PE" dirty="0"/>
            </a:br>
            <a:r>
              <a:rPr lang="es-PE" sz="4400" b="1" dirty="0"/>
              <a:t>Plan de Desarrollo Concertado</a:t>
            </a:r>
            <a:endParaRPr lang="es-PE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27D8497-8D6A-8056-A31B-20FA40F41C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s-PE" sz="3200" b="1" dirty="0"/>
              <a:t>Comas, 16 de Setiembre de 2022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446139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414868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Cultura y deporte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F04F4D5-E0DA-8C5F-608C-5BD75AEC9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00" y="1545150"/>
            <a:ext cx="10080000" cy="376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61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Ambiental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974764A-F0F8-31F1-F2DD-2B5A26DBA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>
            <a:no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Problemas Públicos</a:t>
            </a:r>
          </a:p>
        </p:txBody>
      </p:sp>
    </p:spTree>
    <p:extLst>
      <p:ext uri="{BB962C8B-B14F-4D97-AF65-F5344CB8AC3E}">
        <p14:creationId xmlns:p14="http://schemas.microsoft.com/office/powerpoint/2010/main" val="2432696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7271657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Áreas verdes y contaminación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ED54B6F-730A-7D35-9171-20441BE64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00" y="2130816"/>
            <a:ext cx="10080000" cy="345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044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de Servicios e Infraestructura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BF311A3E-46B5-FB4E-CA4E-523638A6A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>
            <a:no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Problemas Públicos</a:t>
            </a:r>
          </a:p>
        </p:txBody>
      </p:sp>
    </p:spTree>
    <p:extLst>
      <p:ext uri="{BB962C8B-B14F-4D97-AF65-F5344CB8AC3E}">
        <p14:creationId xmlns:p14="http://schemas.microsoft.com/office/powerpoint/2010/main" val="1471768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Esparcimiento y servicios básicos</a:t>
            </a:r>
            <a:endParaRPr lang="es-PE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E692472-840C-8CB0-2834-9D33CDD97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999" y="1840381"/>
            <a:ext cx="10080000" cy="317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38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Económica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4E3673FE-B3C4-14A6-53D4-219FFD2A1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>
            <a:no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Problemas Públicos</a:t>
            </a:r>
          </a:p>
        </p:txBody>
      </p:sp>
    </p:spTree>
    <p:extLst>
      <p:ext uri="{BB962C8B-B14F-4D97-AF65-F5344CB8AC3E}">
        <p14:creationId xmlns:p14="http://schemas.microsoft.com/office/powerpoint/2010/main" val="2425627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7793502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PEA, ingresos, empresas y remuneraciones</a:t>
            </a:r>
            <a:endParaRPr lang="es-PE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2520192-E47B-30DD-B531-928365C80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00" y="1295254"/>
            <a:ext cx="10080000" cy="542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401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de Gestión de Riesgo de Desastres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018523A0-98B3-B033-197D-4C2AA404D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>
            <a:no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Problemas Públicos</a:t>
            </a:r>
          </a:p>
        </p:txBody>
      </p:sp>
    </p:spTree>
    <p:extLst>
      <p:ext uri="{BB962C8B-B14F-4D97-AF65-F5344CB8AC3E}">
        <p14:creationId xmlns:p14="http://schemas.microsoft.com/office/powerpoint/2010/main" val="3980013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1" y="407963"/>
            <a:ext cx="6095999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Riesgos y vulnerabilidad</a:t>
            </a:r>
            <a:endParaRPr lang="es-PE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2C0D806-C80A-F3AB-7F91-7BFAB64E0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00" y="1952649"/>
            <a:ext cx="10080000" cy="233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00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de Gobernanza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4A4B0349-32B1-0D74-9B4D-BCBA9F872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>
            <a:no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Problemas Públicos</a:t>
            </a:r>
          </a:p>
        </p:txBody>
      </p:sp>
    </p:spTree>
    <p:extLst>
      <p:ext uri="{BB962C8B-B14F-4D97-AF65-F5344CB8AC3E}">
        <p14:creationId xmlns:p14="http://schemas.microsoft.com/office/powerpoint/2010/main" val="1662685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Metodología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PE" sz="4800" b="1" dirty="0">
                <a:solidFill>
                  <a:schemeClr val="accent1">
                    <a:lumMod val="75000"/>
                  </a:schemeClr>
                </a:solidFill>
              </a:rPr>
              <a:t>Paso 3. Identificación de problemas públicos</a:t>
            </a:r>
          </a:p>
        </p:txBody>
      </p:sp>
    </p:spTree>
    <p:extLst>
      <p:ext uri="{BB962C8B-B14F-4D97-AF65-F5344CB8AC3E}">
        <p14:creationId xmlns:p14="http://schemas.microsoft.com/office/powerpoint/2010/main" val="29144842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-1" y="407963"/>
            <a:ext cx="7199999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Eficiencia, transparencia y participación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436E687-5887-1AB9-9942-1FFC40E8D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00" y="1744541"/>
            <a:ext cx="10080000" cy="289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392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Metodología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PE" sz="4800" b="1" dirty="0">
                <a:solidFill>
                  <a:schemeClr val="accent1">
                    <a:lumMod val="75000"/>
                  </a:schemeClr>
                </a:solidFill>
              </a:rPr>
              <a:t>Paso 5. Determinación y priorización de variables</a:t>
            </a:r>
          </a:p>
        </p:txBody>
      </p:sp>
    </p:spTree>
    <p:extLst>
      <p:ext uri="{BB962C8B-B14F-4D97-AF65-F5344CB8AC3E}">
        <p14:creationId xmlns:p14="http://schemas.microsoft.com/office/powerpoint/2010/main" val="133623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105378" y="407963"/>
            <a:ext cx="60960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Identificación de variables</a:t>
            </a:r>
            <a:endParaRPr lang="es-PE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F79D5DD-AB62-A0DB-FFE6-F73A4A04640E}"/>
              </a:ext>
            </a:extLst>
          </p:cNvPr>
          <p:cNvSpPr txBox="1"/>
          <p:nvPr/>
        </p:nvSpPr>
        <p:spPr>
          <a:xfrm>
            <a:off x="365760" y="1434901"/>
            <a:ext cx="11408898" cy="3990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5600" algn="just">
              <a:spcAft>
                <a:spcPts val="1000"/>
              </a:spcAft>
            </a:pPr>
            <a:r>
              <a:rPr lang="es-PE" sz="2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Definición de variable</a:t>
            </a:r>
            <a:endParaRPr lang="es-PE" sz="2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5600" algn="just">
              <a:spcAft>
                <a:spcPts val="1000"/>
              </a:spcAft>
            </a:pPr>
            <a:r>
              <a:rPr lang="es-ES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“Una cualidad o característica específica de un aspecto, que tiene influencia en el desarrollo en el territorio. Puede cambiar en el tiempo y es susceptible de medición. La redacción de una variable está conformada por una condición de cambio más el aspecto antes mencionado”. </a:t>
            </a:r>
          </a:p>
          <a:p>
            <a:pPr algn="just">
              <a:spcAft>
                <a:spcPts val="1000"/>
              </a:spcAft>
            </a:pPr>
            <a:r>
              <a:rPr lang="es-PE" sz="2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Determinación de variables.</a:t>
            </a:r>
            <a:endParaRPr lang="es-PE" sz="2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000"/>
              </a:spcAft>
            </a:pPr>
            <a:r>
              <a:rPr lang="es-ES" sz="22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 problemas públicos y potencialidades se agrupan por temáticas similares, a fin de determinar las variables en el territorio. Se agrupan considerando los aspectos que tienen en común (en este caso, enfermedades que pueden afectar a niños y niñas), dentro de una sola variable “prevalencia de enfermedades en primera infancia”. </a:t>
            </a:r>
          </a:p>
          <a:p>
            <a:pPr algn="just">
              <a:spcAft>
                <a:spcPts val="1000"/>
              </a:spcAft>
            </a:pPr>
            <a:endParaRPr lang="es-ES" sz="2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98E73A-83A3-640B-6CE9-BB4B2A34D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400" y="4883282"/>
            <a:ext cx="7354326" cy="161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21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0960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Priorización de variables</a:t>
            </a:r>
            <a:endParaRPr lang="es-PE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F79D5DD-AB62-A0DB-FFE6-F73A4A04640E}"/>
              </a:ext>
            </a:extLst>
          </p:cNvPr>
          <p:cNvSpPr txBox="1"/>
          <p:nvPr/>
        </p:nvSpPr>
        <p:spPr>
          <a:xfrm>
            <a:off x="365760" y="1434901"/>
            <a:ext cx="11408898" cy="519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s-ES" sz="21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Todo el grupo de variables identificadas son importantes</a:t>
            </a:r>
            <a:r>
              <a:rPr lang="es-ES" sz="2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por ello es conveniente que la Gerencia de Planeamiento y Presupuesto, junto con el Equipo Ampliado, realice una priorización considerando su pertinencia para el desarrollo en el territorio, la situación en la que se encuentran y su contribución a las prioridades del país. Se debe analizar las variables según los siguientes criterios: </a:t>
            </a:r>
          </a:p>
          <a:p>
            <a:pPr>
              <a:spcAft>
                <a:spcPts val="1000"/>
              </a:spcAft>
            </a:pPr>
            <a:r>
              <a:rPr lang="es-ES" sz="2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Criterio 1</a:t>
            </a:r>
            <a:r>
              <a:rPr lang="es-ES" sz="2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ES" sz="2100" b="1" i="0" u="none" strike="noStrike" baseline="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Impacto en el desarrollo en el territorio</a:t>
            </a:r>
            <a:r>
              <a:rPr lang="es-ES" sz="2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se debe analizar el impacto que tendría la variable en cuestión sobre el desarrollo sostenible en el territorio. </a:t>
            </a:r>
          </a:p>
          <a:p>
            <a:pPr>
              <a:spcAft>
                <a:spcPts val="1000"/>
              </a:spcAft>
            </a:pPr>
            <a:r>
              <a:rPr lang="es-ES" sz="2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Criterio 2</a:t>
            </a:r>
            <a:r>
              <a:rPr lang="es-ES" sz="2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ES" sz="21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Situación de la variable</a:t>
            </a:r>
            <a:r>
              <a:rPr lang="es-ES" sz="2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se determina si la variable se encuentra en una situación favorable o desfavorable, en función a las brechas de sus indicadores y a la percepción de los actores y expertos. </a:t>
            </a:r>
          </a:p>
          <a:p>
            <a:pPr>
              <a:spcAft>
                <a:spcPts val="1000"/>
              </a:spcAft>
            </a:pPr>
            <a:r>
              <a:rPr lang="es-E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Criterio 3</a:t>
            </a:r>
            <a:r>
              <a:rPr lang="es-ES" sz="2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ES" sz="21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Comportamiento de la variable</a:t>
            </a:r>
            <a:r>
              <a:rPr lang="es-ES" sz="2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se señala si tiende a una situación positiva o negativa, considerando el comportamiento histórico de la variable, determinado por los valores de sus indicadores en el tiempo. </a:t>
            </a:r>
          </a:p>
          <a:p>
            <a:pPr>
              <a:spcAft>
                <a:spcPts val="1000"/>
              </a:spcAft>
            </a:pPr>
            <a:r>
              <a:rPr lang="es-E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Criterio 4</a:t>
            </a:r>
            <a:r>
              <a:rPr lang="es-ES" sz="2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ES" sz="21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Vinculación de la variable con el Plan Estratégico de Desarrollo Nacional</a:t>
            </a:r>
            <a:r>
              <a:rPr lang="es-ES" sz="21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se establece si la variable corresponde a los objetivos de desarrollo nacional, contenidos en el Plan Estratégico de Desarrollo Nacional. </a:t>
            </a:r>
          </a:p>
        </p:txBody>
      </p:sp>
    </p:spTree>
    <p:extLst>
      <p:ext uri="{BB962C8B-B14F-4D97-AF65-F5344CB8AC3E}">
        <p14:creationId xmlns:p14="http://schemas.microsoft.com/office/powerpoint/2010/main" val="2486341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4688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Matriz de asignación de puntajes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6AE3262-EDA5-B198-2907-A3846A091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999" y="1990057"/>
            <a:ext cx="9000000" cy="382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789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Ejemplo de Variables priorizadas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5F4D11CE-C076-5475-9E21-34D4339E0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>
            <a:no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PDCL Distrito de Comas 2017-2023 (Ampliado)</a:t>
            </a:r>
          </a:p>
        </p:txBody>
      </p:sp>
    </p:spTree>
    <p:extLst>
      <p:ext uri="{BB962C8B-B14F-4D97-AF65-F5344CB8AC3E}">
        <p14:creationId xmlns:p14="http://schemas.microsoft.com/office/powerpoint/2010/main" val="6711287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Variables priorizadas en PDLC</a:t>
            </a:r>
            <a:endParaRPr lang="es-PE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4A3450C-BDDE-EC4B-38AA-285A76FEE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999" y="1319579"/>
            <a:ext cx="8640000" cy="540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8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597748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Identificación de problemas públicos</a:t>
            </a:r>
            <a:endParaRPr lang="es-PE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F79D5DD-AB62-A0DB-FFE6-F73A4A04640E}"/>
              </a:ext>
            </a:extLst>
          </p:cNvPr>
          <p:cNvSpPr txBox="1"/>
          <p:nvPr/>
        </p:nvSpPr>
        <p:spPr>
          <a:xfrm>
            <a:off x="365760" y="1434901"/>
            <a:ext cx="11408898" cy="5088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s-ES" sz="2200" b="0" i="0" u="none" strike="noStrike" baseline="0" dirty="0">
                <a:solidFill>
                  <a:srgbClr val="000000"/>
                </a:solidFill>
                <a:latin typeface="+mj-lt"/>
              </a:rPr>
              <a:t>La GPP y el Equipo Ampliado identifican, de manera participativa con los actores que intervienen en el territorio, los principales problemas públicos y brechas que afectan al desarrollo. Para ello, consideran las dimensiones de la caracterización del territorio como orientación para realizar una búsqueda integral. </a:t>
            </a:r>
          </a:p>
          <a:p>
            <a:pPr>
              <a:spcAft>
                <a:spcPts val="1000"/>
              </a:spcAft>
            </a:pPr>
            <a:r>
              <a:rPr lang="es-ES" sz="2200" b="0" i="0" u="none" strike="noStrike" baseline="0" dirty="0">
                <a:solidFill>
                  <a:srgbClr val="000000"/>
                </a:solidFill>
                <a:latin typeface="+mj-lt"/>
              </a:rPr>
              <a:t>A fin de aprovechar el conocimiento y evidencia obtenida, así como mantener la coherencia con los diversos instrumentos de política pública, la GPP y el Equipo Ampliado toman como referencia los problemas enunciados en las políticas nacionales</a:t>
            </a:r>
            <a:r>
              <a:rPr lang="es-ES" sz="2200" b="1" i="0" u="none" strike="noStrike" baseline="0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2200" b="0" i="0" u="none" strike="noStrike" baseline="0" dirty="0">
                <a:solidFill>
                  <a:srgbClr val="000000"/>
                </a:solidFill>
                <a:latin typeface="+mj-lt"/>
              </a:rPr>
              <a:t>y en los programas presupuestales, a fin de identificar y caracterizar los problemas públicos en el territorio con mayor facilidad. </a:t>
            </a:r>
          </a:p>
          <a:p>
            <a:pPr>
              <a:spcAft>
                <a:spcPts val="1000"/>
              </a:spcAft>
            </a:pPr>
            <a:r>
              <a:rPr lang="es-ES" sz="2200" b="0" i="0" u="none" strike="noStrike" baseline="0" dirty="0">
                <a:solidFill>
                  <a:srgbClr val="000000"/>
                </a:solidFill>
                <a:latin typeface="+mj-lt"/>
              </a:rPr>
              <a:t>Para ello, se recomienda revisar el modelo lógico del </a:t>
            </a:r>
            <a:r>
              <a:rPr lang="es-ES" sz="2200" b="1" i="0" u="none" strike="noStrike" baseline="0" dirty="0">
                <a:solidFill>
                  <a:srgbClr val="000000"/>
                </a:solidFill>
                <a:latin typeface="+mj-lt"/>
              </a:rPr>
              <a:t>programa presupuestal </a:t>
            </a:r>
            <a:r>
              <a:rPr lang="es-ES" sz="2200" b="0" i="0" u="none" strike="noStrike" baseline="0" dirty="0">
                <a:solidFill>
                  <a:srgbClr val="000000"/>
                </a:solidFill>
                <a:latin typeface="+mj-lt"/>
              </a:rPr>
              <a:t>o el árbol de problemas de la </a:t>
            </a:r>
            <a:r>
              <a:rPr lang="es-ES" sz="2200" b="1" i="0" u="none" strike="noStrike" baseline="0" dirty="0">
                <a:solidFill>
                  <a:srgbClr val="000000"/>
                </a:solidFill>
                <a:latin typeface="+mj-lt"/>
              </a:rPr>
              <a:t>política nacional </a:t>
            </a:r>
            <a:r>
              <a:rPr lang="es-ES" sz="2200" b="0" i="0" u="none" strike="noStrike" baseline="0" dirty="0">
                <a:solidFill>
                  <a:srgbClr val="000000"/>
                </a:solidFill>
                <a:latin typeface="+mj-lt"/>
              </a:rPr>
              <a:t>correspondiente (de existir). Para los casos que no se cuente con una política nacional o un programa presupuestal que haya abordado el problema público identificado, se recomienda </a:t>
            </a:r>
            <a:r>
              <a:rPr lang="es-ES" sz="2200" b="1" i="0" u="none" strike="noStrike" baseline="0" dirty="0">
                <a:solidFill>
                  <a:srgbClr val="000000"/>
                </a:solidFill>
                <a:latin typeface="+mj-lt"/>
              </a:rPr>
              <a:t>coordinar con los representantes de la entidad </a:t>
            </a:r>
            <a:r>
              <a:rPr lang="es-ES" sz="2200" b="0" i="0" u="none" strike="noStrike" baseline="0" dirty="0">
                <a:solidFill>
                  <a:srgbClr val="000000"/>
                </a:solidFill>
                <a:latin typeface="+mj-lt"/>
              </a:rPr>
              <a:t>que tiene a cargo la atención de dicho problema, a fin de identificar información relacionada y, de ser necesario, desarrollar su árbol de problemas. </a:t>
            </a:r>
            <a:endParaRPr lang="es-ES" sz="2200" b="0" i="0" u="none" strike="noStrike" baseline="0" dirty="0">
              <a:solidFill>
                <a:srgbClr val="000000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124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Problema público</a:t>
            </a:r>
            <a:endParaRPr lang="es-PE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CA0B86B-BF81-C315-A1F1-F0B7BEA482E6}"/>
              </a:ext>
            </a:extLst>
          </p:cNvPr>
          <p:cNvSpPr txBox="1"/>
          <p:nvPr/>
        </p:nvSpPr>
        <p:spPr>
          <a:xfrm>
            <a:off x="365760" y="1434901"/>
            <a:ext cx="11408898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5600">
              <a:spcAft>
                <a:spcPts val="1000"/>
              </a:spcAft>
            </a:pPr>
            <a:r>
              <a:rPr lang="es-ES" sz="2400" b="0" i="0" u="none" strike="noStrike" baseline="0" dirty="0">
                <a:latin typeface="+mj-lt"/>
              </a:rPr>
              <a:t>Un </a:t>
            </a:r>
            <a:r>
              <a:rPr lang="es-ES" sz="2600" b="1" i="0" u="none" strike="noStrike" baseline="0" dirty="0">
                <a:latin typeface="+mj-lt"/>
              </a:rPr>
              <a:t>problema</a:t>
            </a:r>
            <a:r>
              <a:rPr lang="es-ES" sz="2400" b="1" i="0" u="none" strike="noStrike" baseline="0" dirty="0">
                <a:latin typeface="+mj-lt"/>
              </a:rPr>
              <a:t> </a:t>
            </a:r>
            <a:r>
              <a:rPr lang="es-ES" sz="2400" b="0" i="0" u="none" strike="noStrike" baseline="0" dirty="0">
                <a:latin typeface="+mj-lt"/>
              </a:rPr>
              <a:t>se define como la diferencia entre una situación actual y una situación deseada posible. El carácter </a:t>
            </a:r>
            <a:r>
              <a:rPr lang="es-ES" sz="2600" b="1" i="0" u="none" strike="noStrike" baseline="0" dirty="0">
                <a:latin typeface="+mj-lt"/>
              </a:rPr>
              <a:t>público</a:t>
            </a:r>
            <a:r>
              <a:rPr lang="es-ES" sz="2400" b="1" i="0" u="none" strike="noStrike" baseline="0" dirty="0">
                <a:latin typeface="+mj-lt"/>
              </a:rPr>
              <a:t> </a:t>
            </a:r>
            <a:r>
              <a:rPr lang="es-ES" sz="2400" b="0" i="0" u="none" strike="noStrike" baseline="0" dirty="0">
                <a:latin typeface="+mj-lt"/>
              </a:rPr>
              <a:t>aparece cuando confluyen las siguientes situaciones: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" sz="2400" b="0" i="0" u="none" strike="noStrike" baseline="0" dirty="0">
                <a:latin typeface="+mj-lt"/>
              </a:rPr>
              <a:t>Existe evidencia de carencias y necesidades en las personas o en su entorno, una oportunidad de mejora, o un riesgo que se desea evitar.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" sz="2400" b="0" i="0" u="none" strike="noStrike" baseline="0" dirty="0">
                <a:latin typeface="+mj-lt"/>
              </a:rPr>
              <a:t>Los actores del ámbito político junto a la sociedad civil califican a esa situación como indeseable, en tanto que afecta de manera directa o indirecta el ejercicio de derechos o bienestar de la población.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" sz="2400" b="0" i="0" u="none" strike="noStrike" baseline="0" dirty="0">
                <a:latin typeface="+mj-lt"/>
              </a:rPr>
              <a:t>La solución para atender el problema requiere necesariamente de la intervención del sector público, como también de la intervención del sector privado o de actores sociales, si así lo amerita. </a:t>
            </a:r>
          </a:p>
        </p:txBody>
      </p:sp>
    </p:spTree>
    <p:extLst>
      <p:ext uri="{BB962C8B-B14F-4D97-AF65-F5344CB8AC3E}">
        <p14:creationId xmlns:p14="http://schemas.microsoft.com/office/powerpoint/2010/main" val="3226292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Sociodemográfica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Problemas Públicos</a:t>
            </a:r>
          </a:p>
        </p:txBody>
      </p:sp>
    </p:spTree>
    <p:extLst>
      <p:ext uri="{BB962C8B-B14F-4D97-AF65-F5344CB8AC3E}">
        <p14:creationId xmlns:p14="http://schemas.microsoft.com/office/powerpoint/2010/main" val="3958930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1" y="407963"/>
            <a:ext cx="65024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Pobreza, vulnerabilidad y violencia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53E0C8F-0261-5726-7C09-F3766E91D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00" y="1428885"/>
            <a:ext cx="10080000" cy="514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79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Vivienda y seguridad</a:t>
            </a:r>
            <a:endParaRPr lang="es-PE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3F920C6-CDBF-D11A-89C9-D9DE2045B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999" y="1754212"/>
            <a:ext cx="10080000" cy="373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526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414868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Salud</a:t>
            </a:r>
            <a:endParaRPr lang="es-PE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D9A83AC-98A9-33B4-54D3-4B7FE4B1C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00" y="1701165"/>
            <a:ext cx="10080000" cy="402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98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Educación</a:t>
            </a:r>
            <a:endParaRPr lang="es-PE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2CCF61C-11FB-FA6B-AA75-11AB7DBEF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999" y="1824551"/>
            <a:ext cx="10080000" cy="373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72006"/>
      </p:ext>
    </p:extLst>
  </p:cSld>
  <p:clrMapOvr>
    <a:masterClrMapping/>
  </p:clrMapOvr>
</p:sld>
</file>

<file path=ppt/theme/theme1.xml><?xml version="1.0" encoding="utf-8"?>
<a:theme xmlns:a="http://schemas.openxmlformats.org/drawingml/2006/main" name="Marco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TM03457475[[fn=Marco]]</Template>
  <TotalTime>9836</TotalTime>
  <Words>778</Words>
  <Application>Microsoft Office PowerPoint</Application>
  <PresentationFormat>Panorámica</PresentationFormat>
  <Paragraphs>52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1" baseType="lpstr">
      <vt:lpstr>Arial</vt:lpstr>
      <vt:lpstr>Calibri</vt:lpstr>
      <vt:lpstr>Corbel</vt:lpstr>
      <vt:lpstr>Wingdings 2</vt:lpstr>
      <vt:lpstr>Marco</vt:lpstr>
      <vt:lpstr>Priorización de Variables Plan de Desarrollo Concertado</vt:lpstr>
      <vt:lpstr>Metodología</vt:lpstr>
      <vt:lpstr>Presentación de PowerPoint</vt:lpstr>
      <vt:lpstr>Presentación de PowerPoint</vt:lpstr>
      <vt:lpstr>Dimensión Sociodemográfica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Dimensión Ambiental</vt:lpstr>
      <vt:lpstr>Presentación de PowerPoint</vt:lpstr>
      <vt:lpstr>Dimensión de Servicios e Infraestructura</vt:lpstr>
      <vt:lpstr>Presentación de PowerPoint</vt:lpstr>
      <vt:lpstr>Dimensión Económica</vt:lpstr>
      <vt:lpstr>Presentación de PowerPoint</vt:lpstr>
      <vt:lpstr>Dimensión de Gestión de Riesgo de Desastres</vt:lpstr>
      <vt:lpstr>Presentación de PowerPoint</vt:lpstr>
      <vt:lpstr>Dimensión de Gobernanza</vt:lpstr>
      <vt:lpstr>Presentación de PowerPoint</vt:lpstr>
      <vt:lpstr>Metodología</vt:lpstr>
      <vt:lpstr>Presentación de PowerPoint</vt:lpstr>
      <vt:lpstr>Presentación de PowerPoint</vt:lpstr>
      <vt:lpstr>Presentación de PowerPoint</vt:lpstr>
      <vt:lpstr>Ejemplo de Variables priorizadas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Encuesta de Opinión Casco Urbano de Huamanga</dc:title>
  <dc:creator>victor manuel belleza de la roca</dc:creator>
  <cp:lastModifiedBy>victor manuel belleza de la roca</cp:lastModifiedBy>
  <cp:revision>19</cp:revision>
  <dcterms:created xsi:type="dcterms:W3CDTF">2022-08-21T19:05:23Z</dcterms:created>
  <dcterms:modified xsi:type="dcterms:W3CDTF">2022-11-28T12:58:54Z</dcterms:modified>
</cp:coreProperties>
</file>